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Anton" pitchFamily="2" charset="0"/>
      <p:regular r:id="rId12"/>
    </p:embeddedFont>
    <p:embeddedFont>
      <p:font typeface="Glacial Indifference Bold" panose="020B0604020202020204" charset="0"/>
      <p:regular r:id="rId13"/>
    </p:embeddedFont>
    <p:embeddedFont>
      <p:font typeface="HK Grotesk" panose="020B0604020202020204" charset="0"/>
      <p:regular r:id="rId14"/>
    </p:embeddedFont>
    <p:embeddedFont>
      <p:font typeface="HK Grotesk Italics" panose="020B0604020202020204" charset="0"/>
      <p:regular r:id="rId15"/>
    </p:embeddedFont>
    <p:embeddedFont>
      <p:font typeface="Inter Bold" panose="020B0604020202020204" charset="0"/>
      <p:regular r:id="rId16"/>
    </p:embeddedFont>
    <p:embeddedFont>
      <p:font typeface="Montserrat" panose="00000500000000000000" pitchFamily="2" charset="0"/>
      <p:regular r:id="rId17"/>
    </p:embeddedFont>
    <p:embeddedFont>
      <p:font typeface="Montserrat Bold" panose="020B0604020202020204" charset="0"/>
      <p:regular r:id="rId18"/>
    </p:embeddedFont>
    <p:embeddedFont>
      <p:font typeface="Open Sans 1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0" d="100"/>
          <a:sy n="60" d="100"/>
        </p:scale>
        <p:origin x="37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338336" y="-3273956"/>
            <a:ext cx="9611327" cy="13560956"/>
          </a:xfrm>
          <a:custGeom>
            <a:avLst/>
            <a:gdLst/>
            <a:ahLst/>
            <a:cxnLst/>
            <a:rect l="l" t="t" r="r" b="b"/>
            <a:pathLst>
              <a:path w="9611327" h="13560956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43404" y="6414887"/>
            <a:ext cx="7801192" cy="567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	Transformer Powered Sales Chatbot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651632" y="3339607"/>
            <a:ext cx="8984736" cy="1582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14"/>
              </a:lnSpc>
            </a:pPr>
            <a:r>
              <a:rPr lang="en-US" sz="5499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PRODUCT ANALYST ASSIGNMENT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403422" y="8734433"/>
            <a:ext cx="4855878" cy="523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i="1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By Aayush Gupta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111" b="-1011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155980" y="4636179"/>
            <a:ext cx="14484947" cy="1999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5079"/>
              </a:lnSpc>
            </a:pPr>
            <a:r>
              <a:rPr lang="en-US" sz="14499" b="1" spc="-927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THANK YOU 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V="1">
            <a:off x="5887357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340477" y="190500"/>
            <a:ext cx="6941783" cy="9982201"/>
          </a:xfrm>
          <a:custGeom>
            <a:avLst/>
            <a:gdLst/>
            <a:ahLst/>
            <a:cxnLst/>
            <a:rect l="l" t="t" r="r" b="b"/>
            <a:pathLst>
              <a:path w="6941783" h="12795913">
                <a:moveTo>
                  <a:pt x="6941783" y="0"/>
                </a:moveTo>
                <a:lnTo>
                  <a:pt x="0" y="0"/>
                </a:lnTo>
                <a:lnTo>
                  <a:pt x="0" y="12795913"/>
                </a:lnTo>
                <a:lnTo>
                  <a:pt x="6941783" y="12795913"/>
                </a:lnTo>
                <a:lnTo>
                  <a:pt x="6941783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604151" y="2917220"/>
            <a:ext cx="6655149" cy="10443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OVERVIEW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403794" y="4217052"/>
            <a:ext cx="7855506" cy="4791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Objective: To demonstrate the end-to-end process of scraping customer data and using transformer models to enhance chatbot capabilities for sales interactions.</a:t>
            </a: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  Key Steps:</a:t>
            </a:r>
          </a:p>
          <a:p>
            <a:pPr marL="647702" lvl="1" indent="-323851" algn="just">
              <a:lnSpc>
                <a:spcPts val="4200"/>
              </a:lnSpc>
              <a:buAutoNum type="arabicPeriod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Data Scraping of Website (Part 1)</a:t>
            </a:r>
          </a:p>
          <a:p>
            <a:pPr marL="647702" lvl="1" indent="-323851" algn="just">
              <a:lnSpc>
                <a:spcPts val="4200"/>
              </a:lnSpc>
              <a:buAutoNum type="arabicPeriod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Transformer Implementation for Chabot To Interact With Users (Part 2)</a:t>
            </a:r>
          </a:p>
          <a:p>
            <a:pPr algn="just">
              <a:lnSpc>
                <a:spcPts val="4200"/>
              </a:lnSpc>
            </a:pPr>
            <a:endParaRPr lang="en-US" sz="300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22949" y="8925787"/>
            <a:ext cx="3086100" cy="30861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156625" y="4611512"/>
            <a:ext cx="389240" cy="38924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025019" y="2518924"/>
            <a:ext cx="14237963" cy="1438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DATA SCRAPING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752395" y="4586304"/>
            <a:ext cx="3288615" cy="414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GOAL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9851283" y="4611512"/>
            <a:ext cx="389240" cy="38924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0450073" y="4589943"/>
            <a:ext cx="3288615" cy="414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Approach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851283" y="5194891"/>
            <a:ext cx="6986401" cy="1692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>
                    <a:alpha val="80000"/>
                  </a:srgbClr>
                </a:solidFill>
                <a:latin typeface="Open Sans 1"/>
                <a:ea typeface="Open Sans 1"/>
                <a:cs typeface="Open Sans 1"/>
                <a:sym typeface="Open Sans 1"/>
              </a:rPr>
              <a:t>Scraping customer data from relevant websites.</a:t>
            </a:r>
          </a:p>
          <a:p>
            <a:pPr marL="431801" lvl="1" indent="-215900" algn="l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>
                    <a:alpha val="80000"/>
                  </a:srgbClr>
                </a:solidFill>
                <a:latin typeface="Open Sans 1"/>
                <a:ea typeface="Open Sans 1"/>
                <a:cs typeface="Open Sans 1"/>
                <a:sym typeface="Open Sans 1"/>
              </a:rPr>
              <a:t>Clean and structure the scraped data for model training.</a:t>
            </a:r>
          </a:p>
          <a:p>
            <a:pPr marL="0" lvl="0" indent="0" algn="l">
              <a:lnSpc>
                <a:spcPts val="3400"/>
              </a:lnSpc>
              <a:spcBef>
                <a:spcPct val="0"/>
              </a:spcBef>
            </a:pPr>
            <a:endParaRPr lang="en-US" sz="2000">
              <a:solidFill>
                <a:srgbClr val="FFFFFF">
                  <a:alpha val="80000"/>
                </a:srgbClr>
              </a:solidFill>
              <a:latin typeface="Open Sans 1"/>
              <a:ea typeface="Open Sans 1"/>
              <a:cs typeface="Open Sans 1"/>
              <a:sym typeface="Open Sans 1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2156625" y="7115766"/>
            <a:ext cx="389240" cy="38924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2752395" y="7090558"/>
            <a:ext cx="3288615" cy="414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TOOLS USED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025019" y="7994533"/>
            <a:ext cx="6986401" cy="12637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>
                    <a:alpha val="80000"/>
                  </a:srgbClr>
                </a:solidFill>
                <a:latin typeface="Open Sans 1"/>
                <a:ea typeface="Open Sans 1"/>
                <a:cs typeface="Open Sans 1"/>
                <a:sym typeface="Open Sans 1"/>
              </a:rPr>
              <a:t>Python (BeautifulSoup, requests)</a:t>
            </a:r>
          </a:p>
          <a:p>
            <a:pPr marL="431801" lvl="1" indent="-215900" algn="l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>
                    <a:alpha val="80000"/>
                  </a:srgbClr>
                </a:solidFill>
                <a:latin typeface="Open Sans 1"/>
                <a:ea typeface="Open Sans 1"/>
                <a:cs typeface="Open Sans 1"/>
                <a:sym typeface="Open Sans 1"/>
              </a:rPr>
              <a:t>Google Colab for execution</a:t>
            </a:r>
          </a:p>
          <a:p>
            <a:pPr marL="0" lvl="0" indent="0" algn="l">
              <a:lnSpc>
                <a:spcPts val="3400"/>
              </a:lnSpc>
              <a:spcBef>
                <a:spcPct val="0"/>
              </a:spcBef>
            </a:pPr>
            <a:endParaRPr lang="en-US" sz="2000">
              <a:solidFill>
                <a:srgbClr val="FFFFFF">
                  <a:alpha val="80000"/>
                </a:srgbClr>
              </a:solidFill>
              <a:latin typeface="Open Sans 1"/>
              <a:ea typeface="Open Sans 1"/>
              <a:cs typeface="Open Sans 1"/>
              <a:sym typeface="Open Sans 1"/>
            </a:endParaRPr>
          </a:p>
        </p:txBody>
      </p:sp>
      <p:grpSp>
        <p:nvGrpSpPr>
          <p:cNvPr id="20" name="Group 20"/>
          <p:cNvGrpSpPr/>
          <p:nvPr/>
        </p:nvGrpSpPr>
        <p:grpSpPr>
          <a:xfrm>
            <a:off x="9851283" y="7115766"/>
            <a:ext cx="389240" cy="389240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0447053" y="7090558"/>
            <a:ext cx="5775896" cy="414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Outcome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851283" y="7699146"/>
            <a:ext cx="6986401" cy="406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0"/>
              </a:lnSpc>
              <a:spcBef>
                <a:spcPct val="0"/>
              </a:spcBef>
            </a:pPr>
            <a:endParaRPr/>
          </a:p>
        </p:txBody>
      </p:sp>
      <p:grpSp>
        <p:nvGrpSpPr>
          <p:cNvPr id="25" name="Group 25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7" name="TextBox 2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0" name="TextBox 3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2156625" y="5523519"/>
            <a:ext cx="6986401" cy="682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Gather customer interaction data for training the chatbot,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9841800" y="7926205"/>
            <a:ext cx="6986401" cy="330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structured dataset ready for training AI models.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22949" y="8925787"/>
            <a:ext cx="3086100" cy="30861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9144000" y="2283262"/>
            <a:ext cx="7818793" cy="3383492"/>
          </a:xfrm>
          <a:custGeom>
            <a:avLst/>
            <a:gdLst/>
            <a:ahLst/>
            <a:cxnLst/>
            <a:rect l="l" t="t" r="r" b="b"/>
            <a:pathLst>
              <a:path w="7818793" h="3383492">
                <a:moveTo>
                  <a:pt x="0" y="0"/>
                </a:moveTo>
                <a:lnTo>
                  <a:pt x="7818793" y="0"/>
                </a:lnTo>
                <a:lnTo>
                  <a:pt x="7818793" y="3383492"/>
                </a:lnTo>
                <a:lnTo>
                  <a:pt x="0" y="33834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9661" t="-33421" r="-42452" b="-90302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9144000" y="6034059"/>
            <a:ext cx="7818793" cy="2895528"/>
          </a:xfrm>
          <a:custGeom>
            <a:avLst/>
            <a:gdLst/>
            <a:ahLst/>
            <a:cxnLst/>
            <a:rect l="l" t="t" r="r" b="b"/>
            <a:pathLst>
              <a:path w="7818793" h="2895528">
                <a:moveTo>
                  <a:pt x="0" y="0"/>
                </a:moveTo>
                <a:lnTo>
                  <a:pt x="7818793" y="0"/>
                </a:lnTo>
                <a:lnTo>
                  <a:pt x="7818793" y="2895528"/>
                </a:lnTo>
                <a:lnTo>
                  <a:pt x="0" y="28955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74" t="-98974" r="-66539" b="-62452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6056973" y="944079"/>
            <a:ext cx="7965644" cy="855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47"/>
              </a:lnSpc>
            </a:pPr>
            <a:r>
              <a:rPr lang="en-US" sz="5623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DATA SCRAPING EXAMPLE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6694675"/>
            <a:ext cx="5628447" cy="787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86"/>
              </a:lnSpc>
            </a:pPr>
            <a:r>
              <a:rPr lang="en-US" sz="4633" b="1" spc="296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OUTPUT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3473441"/>
            <a:ext cx="5628447" cy="938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06"/>
              </a:lnSpc>
            </a:pPr>
            <a:r>
              <a:rPr lang="en-US" sz="5433" b="1" spc="347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INPUT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22949" y="8925787"/>
            <a:ext cx="3086100" cy="30861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837583" y="1599948"/>
            <a:ext cx="399568" cy="399568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156625" y="4611512"/>
            <a:ext cx="389240" cy="38924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025019" y="2528449"/>
            <a:ext cx="14418569" cy="804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1"/>
              </a:lnSpc>
            </a:pPr>
            <a:r>
              <a:rPr lang="en-US" sz="5293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INTRODUCTION OF TRANSFORMERS FOR CHATBOTS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752395" y="4586304"/>
            <a:ext cx="3288615" cy="414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GOAL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156625" y="5185366"/>
            <a:ext cx="6986401" cy="958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09"/>
              </a:lnSpc>
              <a:spcBef>
                <a:spcPct val="0"/>
              </a:spcBef>
            </a:pPr>
            <a:r>
              <a:rPr lang="en-US" sz="2299">
                <a:solidFill>
                  <a:srgbClr val="FFFFFF">
                    <a:alpha val="80000"/>
                  </a:srgbClr>
                </a:solidFill>
                <a:latin typeface="Open Sans 1"/>
                <a:ea typeface="Open Sans 1"/>
                <a:cs typeface="Open Sans 1"/>
                <a:sym typeface="Open Sans 1"/>
              </a:rPr>
              <a:t>Implement transformers for an intelligent, dynamic chatbot interaction system.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9851283" y="4611512"/>
            <a:ext cx="389240" cy="38924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0450073" y="4563887"/>
            <a:ext cx="5993515" cy="414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TRANSFORMERS OVERVIEW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2156625" y="7115766"/>
            <a:ext cx="389240" cy="389240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2752395" y="7090558"/>
            <a:ext cx="3288615" cy="414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USE CASE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4" name="TextBox 2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7" name="TextBox 2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9953630" y="5261566"/>
            <a:ext cx="6986401" cy="1470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88" lvl="1" indent="-226694" algn="just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Models that can handle sequential data, like customer queries.</a:t>
            </a:r>
          </a:p>
          <a:p>
            <a:pPr marL="453388" lvl="1" indent="-226694" algn="just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Pre-trained models like BERT or GPT can be fine-tuned for specific tasks.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156625" y="7762220"/>
            <a:ext cx="6986401" cy="727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A chatbot that interacts with customers and helps in sales conversions.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92720" y="-648778"/>
            <a:ext cx="17024727" cy="10737964"/>
          </a:xfrm>
          <a:custGeom>
            <a:avLst/>
            <a:gdLst/>
            <a:ahLst/>
            <a:cxnLst/>
            <a:rect l="l" t="t" r="r" b="b"/>
            <a:pathLst>
              <a:path w="17024727" h="10737964">
                <a:moveTo>
                  <a:pt x="0" y="0"/>
                </a:moveTo>
                <a:lnTo>
                  <a:pt x="17024727" y="0"/>
                </a:lnTo>
                <a:lnTo>
                  <a:pt x="17024727" y="10737964"/>
                </a:lnTo>
                <a:lnTo>
                  <a:pt x="0" y="107379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23699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355297" y="4069130"/>
            <a:ext cx="5860265" cy="4898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56"/>
              </a:lnSpc>
            </a:pPr>
            <a:r>
              <a:rPr lang="en-US" sz="325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      Implementation Steps:</a:t>
            </a:r>
          </a:p>
          <a:p>
            <a:pPr algn="l">
              <a:lnSpc>
                <a:spcPts val="3856"/>
              </a:lnSpc>
            </a:pPr>
            <a:endParaRPr lang="en-US" sz="3254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marL="594694" lvl="1" indent="-297347" algn="l">
              <a:lnSpc>
                <a:spcPts val="3856"/>
              </a:lnSpc>
              <a:buFont typeface="Arial"/>
              <a:buChar char="•"/>
            </a:pPr>
            <a:r>
              <a:rPr lang="en-US" sz="275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Loading Pre-trained Transformer Models(e.g., GPT, BERT)</a:t>
            </a:r>
          </a:p>
          <a:p>
            <a:pPr marL="594694" lvl="1" indent="-297347" algn="l">
              <a:lnSpc>
                <a:spcPts val="3856"/>
              </a:lnSpc>
              <a:buFont typeface="Arial"/>
              <a:buChar char="•"/>
            </a:pPr>
            <a:r>
              <a:rPr lang="en-US" sz="275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Fine-tuning the model on scraped data to improve interaction quality.</a:t>
            </a:r>
          </a:p>
          <a:p>
            <a:pPr marL="594694" lvl="1" indent="-297347" algn="just">
              <a:lnSpc>
                <a:spcPts val="3856"/>
              </a:lnSpc>
              <a:buFont typeface="Arial"/>
              <a:buChar char="•"/>
            </a:pPr>
            <a:r>
              <a:rPr lang="en-US" sz="275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Integrating the model into the chatbot.</a:t>
            </a:r>
          </a:p>
          <a:p>
            <a:pPr algn="ctr">
              <a:lnSpc>
                <a:spcPts val="3596"/>
              </a:lnSpc>
            </a:pPr>
            <a:endParaRPr lang="en-US" sz="2754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060448" y="2039297"/>
            <a:ext cx="13889271" cy="902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23"/>
              </a:lnSpc>
            </a:pPr>
            <a:r>
              <a:rPr lang="en-US" sz="6215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TRANSFORMATION IMPLEMENTATION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885089" y="4663054"/>
            <a:ext cx="7137191" cy="476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76"/>
              </a:lnSpc>
            </a:pPr>
            <a:endParaRPr/>
          </a:p>
        </p:txBody>
      </p:sp>
      <p:sp>
        <p:nvSpPr>
          <p:cNvPr id="7" name="TextBox 7"/>
          <p:cNvSpPr txBox="1"/>
          <p:nvPr/>
        </p:nvSpPr>
        <p:spPr>
          <a:xfrm>
            <a:off x="9005083" y="4101518"/>
            <a:ext cx="7623826" cy="2450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91"/>
              </a:lnSpc>
            </a:pPr>
            <a:r>
              <a:rPr lang="en-US" sz="349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      Tools:</a:t>
            </a:r>
          </a:p>
          <a:p>
            <a:pPr marL="754354" lvl="1" indent="-377177" algn="ctr">
              <a:lnSpc>
                <a:spcPts val="4891"/>
              </a:lnSpc>
              <a:buFont typeface="Arial"/>
              <a:buChar char="•"/>
            </a:pPr>
            <a:r>
              <a:rPr lang="en-US" sz="349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HuggingFace Transformers library</a:t>
            </a:r>
          </a:p>
          <a:p>
            <a:pPr marL="754354" lvl="1" indent="-377177" algn="ctr">
              <a:lnSpc>
                <a:spcPts val="4891"/>
              </a:lnSpc>
              <a:buFont typeface="Arial"/>
              <a:buChar char="•"/>
            </a:pPr>
            <a:r>
              <a:rPr lang="en-US" sz="349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Google Colab for training and model evaluation.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222949" y="8925787"/>
            <a:ext cx="3086100" cy="308610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222949" y="1135856"/>
            <a:ext cx="997371" cy="997371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9144000" y="3487363"/>
            <a:ext cx="5049321" cy="2263074"/>
          </a:xfrm>
          <a:custGeom>
            <a:avLst/>
            <a:gdLst/>
            <a:ahLst/>
            <a:cxnLst/>
            <a:rect l="l" t="t" r="r" b="b"/>
            <a:pathLst>
              <a:path w="5049321" h="2263074">
                <a:moveTo>
                  <a:pt x="0" y="0"/>
                </a:moveTo>
                <a:lnTo>
                  <a:pt x="5049321" y="0"/>
                </a:lnTo>
                <a:lnTo>
                  <a:pt x="5049321" y="2263074"/>
                </a:lnTo>
                <a:lnTo>
                  <a:pt x="0" y="22630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742" r="-34555" b="-149854"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9144000" y="6402899"/>
            <a:ext cx="6592924" cy="2281256"/>
          </a:xfrm>
          <a:custGeom>
            <a:avLst/>
            <a:gdLst/>
            <a:ahLst/>
            <a:cxnLst/>
            <a:rect l="l" t="t" r="r" b="b"/>
            <a:pathLst>
              <a:path w="6592924" h="2281256">
                <a:moveTo>
                  <a:pt x="0" y="0"/>
                </a:moveTo>
                <a:lnTo>
                  <a:pt x="6592924" y="0"/>
                </a:lnTo>
                <a:lnTo>
                  <a:pt x="6592924" y="2281255"/>
                </a:lnTo>
                <a:lnTo>
                  <a:pt x="0" y="22812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86203" b="-65331"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2974626" y="1882401"/>
            <a:ext cx="13248322" cy="952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5"/>
              </a:lnSpc>
            </a:pPr>
            <a:r>
              <a:rPr lang="en-US" sz="62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TRANSFORMERS IMPLEMENTATION EXAMPLE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935019" y="4114360"/>
            <a:ext cx="4298187" cy="596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46"/>
              </a:lnSpc>
            </a:pPr>
            <a:r>
              <a:rPr lang="en-US" sz="3533" b="1" spc="226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INPUT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935019" y="6336224"/>
            <a:ext cx="6442865" cy="596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46"/>
              </a:lnSpc>
            </a:pPr>
            <a:r>
              <a:rPr lang="en-US" sz="3533" b="1" spc="226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OUTPUT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10111" b="-1011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1944248"/>
            <a:ext cx="7738988" cy="200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839"/>
              </a:lnSpc>
            </a:pPr>
            <a:r>
              <a:rPr lang="en-US" sz="6999" b="1" spc="-447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CHATBOT EVALUATION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2413" y="820519"/>
            <a:ext cx="9258422" cy="8645961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610262" y="4754184"/>
            <a:ext cx="8157426" cy="3312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5496" lvl="1" indent="-342748" algn="just">
              <a:lnSpc>
                <a:spcPts val="4445"/>
              </a:lnSpc>
              <a:buFont typeface="Arial"/>
              <a:buChar char="•"/>
            </a:pPr>
            <a:r>
              <a:rPr lang="en-US" sz="31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Customer satisfaction (via feedback loop)</a:t>
            </a:r>
          </a:p>
          <a:p>
            <a:pPr marL="685496" lvl="1" indent="-342748" algn="just">
              <a:lnSpc>
                <a:spcPts val="4445"/>
              </a:lnSpc>
              <a:buFont typeface="Arial"/>
              <a:buChar char="•"/>
            </a:pPr>
            <a:r>
              <a:rPr lang="en-US" sz="31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Accuracy of responses (relevance to user queries)</a:t>
            </a:r>
          </a:p>
          <a:p>
            <a:pPr marL="685496" lvl="1" indent="-342748" algn="just">
              <a:lnSpc>
                <a:spcPts val="4445"/>
              </a:lnSpc>
              <a:buFont typeface="Arial"/>
              <a:buChar char="•"/>
            </a:pPr>
            <a:r>
              <a:rPr lang="en-US" sz="31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Conversion rate (how well the chatbot converts inquiries into sales)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10111" b="-1011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98473"/>
            <a:ext cx="16230600" cy="8090053"/>
            <a:chOff x="0" y="0"/>
            <a:chExt cx="5433327" cy="270821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433327" cy="2708212"/>
            </a:xfrm>
            <a:custGeom>
              <a:avLst/>
              <a:gdLst/>
              <a:ahLst/>
              <a:cxnLst/>
              <a:rect l="l" t="t" r="r" b="b"/>
              <a:pathLst>
                <a:path w="5433327" h="2708212">
                  <a:moveTo>
                    <a:pt x="7155" y="0"/>
                  </a:moveTo>
                  <a:lnTo>
                    <a:pt x="5426172" y="0"/>
                  </a:lnTo>
                  <a:cubicBezTo>
                    <a:pt x="5430124" y="0"/>
                    <a:pt x="5433327" y="3203"/>
                    <a:pt x="5433327" y="7155"/>
                  </a:cubicBezTo>
                  <a:lnTo>
                    <a:pt x="5433327" y="2701057"/>
                  </a:lnTo>
                  <a:cubicBezTo>
                    <a:pt x="5433327" y="2702955"/>
                    <a:pt x="5432573" y="2704774"/>
                    <a:pt x="5431231" y="2706116"/>
                  </a:cubicBezTo>
                  <a:cubicBezTo>
                    <a:pt x="5429889" y="2707458"/>
                    <a:pt x="5428069" y="2708212"/>
                    <a:pt x="5426172" y="2708212"/>
                  </a:cubicBezTo>
                  <a:lnTo>
                    <a:pt x="7155" y="2708212"/>
                  </a:lnTo>
                  <a:cubicBezTo>
                    <a:pt x="5257" y="2708212"/>
                    <a:pt x="3437" y="2707458"/>
                    <a:pt x="2096" y="2706116"/>
                  </a:cubicBezTo>
                  <a:cubicBezTo>
                    <a:pt x="754" y="2704774"/>
                    <a:pt x="0" y="2702955"/>
                    <a:pt x="0" y="2701057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E14955">
                <a:alpha val="6000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5433327" cy="26224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821941" y="1586920"/>
            <a:ext cx="8644117" cy="1804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73"/>
              </a:lnSpc>
            </a:pPr>
            <a:r>
              <a:rPr lang="en-US" sz="6315" b="1" spc="-404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CHALLENGES AND SOLUTION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666469" y="4308482"/>
            <a:ext cx="13629855" cy="3962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9"/>
              </a:lnSpc>
              <a:spcBef>
                <a:spcPct val="0"/>
              </a:spcBef>
            </a:pPr>
            <a:r>
              <a:rPr lang="en-US" sz="372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Challenges:</a:t>
            </a:r>
          </a:p>
          <a:p>
            <a:pPr marL="653947" lvl="1" indent="-326974" algn="just">
              <a:lnSpc>
                <a:spcPts val="4240"/>
              </a:lnSpc>
              <a:buFont typeface="Arial"/>
              <a:buChar char="•"/>
            </a:pPr>
            <a:r>
              <a:rPr lang="en-US" sz="302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Handling ambiguous queries</a:t>
            </a:r>
          </a:p>
          <a:p>
            <a:pPr marL="653947" lvl="1" indent="-326974" algn="just">
              <a:lnSpc>
                <a:spcPts val="4240"/>
              </a:lnSpc>
              <a:buFont typeface="Arial"/>
              <a:buChar char="•"/>
            </a:pPr>
            <a:r>
              <a:rPr lang="en-US" sz="302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Maintaining context over multiple interactions</a:t>
            </a:r>
          </a:p>
          <a:p>
            <a:pPr algn="just">
              <a:lnSpc>
                <a:spcPts val="5209"/>
              </a:lnSpc>
            </a:pPr>
            <a:r>
              <a:rPr lang="en-US" sz="372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Solutions:</a:t>
            </a:r>
          </a:p>
          <a:p>
            <a:pPr marL="653947" lvl="1" indent="-326974" algn="just">
              <a:lnSpc>
                <a:spcPts val="4240"/>
              </a:lnSpc>
              <a:buFont typeface="Arial"/>
              <a:buChar char="•"/>
            </a:pPr>
            <a:r>
              <a:rPr lang="en-US" sz="302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Fine-tuning the transformer model on diverse datasets.</a:t>
            </a:r>
          </a:p>
          <a:p>
            <a:pPr marL="653947" lvl="1" indent="-326974" algn="just">
              <a:lnSpc>
                <a:spcPts val="4240"/>
              </a:lnSpc>
              <a:buFont typeface="Arial"/>
              <a:buChar char="•"/>
            </a:pPr>
            <a:r>
              <a:rPr lang="en-US" sz="302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Using additional natural language processing techniques (e.g., Named Entity Recognition).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301</Words>
  <Application>Microsoft Office PowerPoint</Application>
  <PresentationFormat>Custom</PresentationFormat>
  <Paragraphs>54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Montserrat Bold</vt:lpstr>
      <vt:lpstr>Open Sans 1</vt:lpstr>
      <vt:lpstr>Arial</vt:lpstr>
      <vt:lpstr>Anton</vt:lpstr>
      <vt:lpstr>Montserrat</vt:lpstr>
      <vt:lpstr>Inter Bold</vt:lpstr>
      <vt:lpstr>Calibri</vt:lpstr>
      <vt:lpstr>Glacial Indifference Bold</vt:lpstr>
      <vt:lpstr>HK Grotesk</vt:lpstr>
      <vt:lpstr>HK Grotesk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 Analyst ASSIGNMENT</dc:title>
  <dc:creator>AAYUSH GUPTA</dc:creator>
  <cp:lastModifiedBy>AAYUSH GUPTA</cp:lastModifiedBy>
  <cp:revision>3</cp:revision>
  <dcterms:created xsi:type="dcterms:W3CDTF">2006-08-16T00:00:00Z</dcterms:created>
  <dcterms:modified xsi:type="dcterms:W3CDTF">2025-01-14T12:57:36Z</dcterms:modified>
  <dc:identifier>DAGcKuG2keI</dc:identifier>
</cp:coreProperties>
</file>

<file path=docProps/thumbnail.jpeg>
</file>